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75" r:id="rId2"/>
    <p:sldId id="276" r:id="rId3"/>
    <p:sldId id="273" r:id="rId4"/>
    <p:sldId id="274" r:id="rId5"/>
    <p:sldId id="277" r:id="rId6"/>
    <p:sldId id="282" r:id="rId7"/>
    <p:sldId id="283" r:id="rId8"/>
    <p:sldId id="284" r:id="rId9"/>
    <p:sldId id="285" r:id="rId10"/>
    <p:sldId id="287" r:id="rId11"/>
    <p:sldId id="286" r:id="rId12"/>
    <p:sldId id="288" r:id="rId13"/>
    <p:sldId id="289" r:id="rId14"/>
    <p:sldId id="290" r:id="rId15"/>
    <p:sldId id="291" r:id="rId16"/>
    <p:sldId id="293" r:id="rId17"/>
    <p:sldId id="292" r:id="rId18"/>
    <p:sldId id="269" r:id="rId19"/>
    <p:sldId id="270" r:id="rId20"/>
    <p:sldId id="263" r:id="rId21"/>
  </p:sldIdLst>
  <p:sldSz cx="12192000" cy="6858000"/>
  <p:notesSz cx="6858000" cy="9144000"/>
  <p:embeddedFontLst>
    <p:embeddedFont>
      <p:font typeface="나눔바른펜" pitchFamily="50" charset="-127"/>
      <p:regular r:id="rId23"/>
      <p:bold r:id="rId24"/>
    </p:embeddedFont>
    <p:embeddedFont>
      <p:font typeface="나눔스퀘어 ExtraBold" pitchFamily="50" charset="-127"/>
      <p:bold r:id="rId25"/>
    </p:embeddedFont>
    <p:embeddedFont>
      <p:font typeface="나눔고딕" pitchFamily="50" charset="-127"/>
      <p:regular r:id="rId26"/>
      <p:bold r:id="rId27"/>
    </p:embeddedFont>
    <p:embeddedFont>
      <p:font typeface="10X10" charset="-127"/>
      <p:regular r:id="rId28"/>
    </p:embeddedFont>
    <p:embeddedFont>
      <p:font typeface="KoPub돋움체 Bold" charset="-127"/>
      <p:bold r:id="rId29"/>
    </p:embeddedFont>
    <p:embeddedFont>
      <p:font typeface="나눔스퀘어 Bold" pitchFamily="50" charset="-127"/>
      <p:bold r:id="rId30"/>
    </p:embeddedFont>
    <p:embeddedFont>
      <p:font typeface="Billabong" pitchFamily="82" charset="0"/>
      <p:regular r:id="rId31"/>
    </p:embeddedFont>
    <p:embeddedFont>
      <p:font typeface="맑은 고딕" pitchFamily="50" charset="-127"/>
      <p:regular r:id="rId32"/>
      <p:bold r:id="rId33"/>
    </p:embeddedFont>
    <p:embeddedFont>
      <p:font typeface="Gisha" pitchFamily="34" charset="-79"/>
      <p:regular r:id="rId34"/>
      <p:bold r:id="rId35"/>
    </p:embeddedFont>
    <p:embeddedFont>
      <p:font typeface="나눔스퀘어" pitchFamily="50" charset="-127"/>
      <p:regular r:id="rId36"/>
    </p:embeddedFont>
    <p:embeddedFont>
      <p:font typeface="KoPub돋움체 Medium" charset="-127"/>
      <p:regular r:id="rId37"/>
    </p:embeddedFont>
    <p:embeddedFont>
      <p:font typeface="KoPubWorld돋움체 Light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4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-90" y="-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DF1B3-0DC6-42EE-B208-927999D95778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70B18-4519-4F9D-84FC-E110164F0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8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DA1A4F-53EF-49CA-9464-5E7FE80D49F7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2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DA1A4F-53EF-49CA-9464-5E7FE80D49F7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4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559D85-B145-4DB5-8EE8-07A4406BB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F9F5451-0729-447B-9824-926FD486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667E4B-3BB0-4C5C-8847-612F2F96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B3AD476-C33D-4805-B78A-64AB9DF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8D2F77D-0DE8-4E69-B8D9-CD480C70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8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44DBAB-A263-4F8C-8F39-A3D9008B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E9BDC2A-3CC3-4B41-8FEE-E5747590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EC3704-B883-4296-B665-DAACD834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C50648-D9EC-4B0B-AB77-172EC91F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F353C40-E52D-49C9-AD44-08E810EB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5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0FDCABB-A1FE-447B-BB31-DAD3266C8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49D3F09-940F-4861-96F1-3326E075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68C0FD5-FD2B-439B-ADAE-CD074DD5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D60188B-D820-412D-B991-9CD63FE9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4514E6-8358-4DC6-A013-37D380EE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5947D4-1605-4516-9A0A-3203A03B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8ABDA8A-4183-4954-BD10-BC223BD31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F66D0B2-056F-4DBA-A6A6-A02DCE9F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E3EB8D8-D19E-4396-8774-9D52229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C01EA7-E7BD-46CC-B1C4-59334BCC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3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A03786-30FD-445B-BF6F-ED150460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59AABF-53D6-45EC-9260-D4EEC24E8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216132-8D3D-4334-92D7-92D74B0F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15DC49E-7C00-4429-A195-69757675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40EDFE-43BF-4F4F-965E-16A779F7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751B8D-2A4D-47F8-B0EF-F965A752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935A42B-4B88-4F45-BA24-C4AF0E8AD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2000A3-AA08-4EE8-9C6D-ACC7DB06E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D28D526-7B72-4FFB-8967-FC067EAA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5B62154-F5F6-4CA6-A0DD-5828C9E3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CE90A63-52BD-4782-ADC1-36DB8F7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047206-F45A-4E34-A593-7871DA1D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F36A44-7900-464C-8AE4-5C9F0F55C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574AE69-9DDD-46F0-84D2-347993E70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AF3ECD7-3CB1-4FD5-8409-82B19777A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750D247-375B-4F44-A0AE-4863988D8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1A2964C-E937-4637-B325-34FA014B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26DD3F5-CD56-4ECD-B4B5-3B12809F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866DAD6-A00A-4B09-942D-634656A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4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EB5DAC-0E3C-4A01-B4BC-27168A8D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90541AA-FFB4-438F-A9AD-49ADFCEF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A9F336D-A544-4A96-BBE9-844DB8DD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47376A1-FAAD-4AF3-910F-F1AA9DBF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4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390F184-F45E-4888-B826-34FB3B0D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4878D72-46F1-4E09-BE59-90DDF652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4A23DFF-E8C1-44DF-919E-CFF2ADB6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5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3B2A3A4-F85B-4782-8324-A0824771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4FE150-4C71-4605-BC81-C2E049D77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D8C83F6-F82D-4990-B0C2-E5F10F41E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F0A71A3-0E4B-4E12-A11E-C9420FBB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08E4B5F-5185-4B02-9C98-0C5FCB42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221607-A5F5-4D73-9822-843FE259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A366486-8367-4285-B29B-CA21B40F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2259364-C8E4-4A3F-B2C0-47ACB57DF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4C01196-F837-45B0-87C9-D09AEB4E6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C1DB04-1D5F-49CA-AF72-DC5902B6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EE3A145-DA23-4F08-87A7-3E73289B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44AAFF7-ACB8-4064-BDFC-849D74C1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8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EEB4E42-B852-403A-8C89-512C843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623AD56-B307-4FB1-92E7-4F75EDB9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765BEE8-366C-40EE-BC1E-16F59BD83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EA1F-A2D5-4E20-A4F1-AD7DFF1557C0}" type="datetimeFigureOut">
              <a:rPr lang="ko-KR" altLang="en-US" smtClean="0"/>
              <a:t>2019-01-31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7F0625F-6D7D-4DAF-9D5A-9A84BA03E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607E16-E343-4C50-A515-C9E6AC098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792A715-4CCA-4112-9DF5-DADE698CA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0EB465D-F4D4-416B-9E6A-551CBDD3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EA0497A-9C26-4399-BC43-681ABE527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20682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464FDE5-1E31-47EC-BE35-A9E26CDF7DAB}"/>
              </a:ext>
            </a:extLst>
          </p:cNvPr>
          <p:cNvSpPr/>
          <p:nvPr/>
        </p:nvSpPr>
        <p:spPr>
          <a:xfrm>
            <a:off x="0" y="652643"/>
            <a:ext cx="12206824" cy="2857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40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6600" dirty="0" err="1" smtClean="0">
                <a:solidFill>
                  <a:schemeClr val="tx1"/>
                </a:solidFill>
                <a:latin typeface="Billabong" pitchFamily="82" charset="0"/>
                <a:ea typeface="나눔스퀘어" panose="020B0600000101010101" pitchFamily="50" charset="-127"/>
                <a:cs typeface="Microsoft GothicNeo" panose="020B0500000101010101" pitchFamily="50" charset="-127"/>
              </a:rPr>
              <a:t>Travelstagram</a:t>
            </a:r>
            <a:endParaRPr lang="en-US" altLang="ko-KR" sz="6600" dirty="0">
              <a:solidFill>
                <a:schemeClr val="tx1"/>
              </a:solidFill>
              <a:latin typeface="Billabong" pitchFamily="82" charset="0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r"/>
            <a:endParaRPr lang="en-US" altLang="ko-KR" sz="20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  <a:p>
            <a:pPr algn="r"/>
            <a:endParaRPr lang="en-US" altLang="ko-KR" sz="2000" dirty="0" smtClean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  <a:p>
            <a:endParaRPr lang="en-US" altLang="ko-KR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1C4A3E-EE44-4251-8270-8E254534684E}"/>
              </a:ext>
            </a:extLst>
          </p:cNvPr>
          <p:cNvSpPr txBox="1"/>
          <p:nvPr/>
        </p:nvSpPr>
        <p:spPr>
          <a:xfrm>
            <a:off x="7870789" y="6396509"/>
            <a:ext cx="433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빅데이터를</a:t>
            </a:r>
            <a:r>
              <a:rPr lang="ko-KR" altLang="en-US" sz="16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 활용한 </a:t>
            </a:r>
            <a:r>
              <a:rPr lang="ko-KR" altLang="en-US" sz="16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파이썬</a:t>
            </a:r>
            <a:r>
              <a:rPr lang="ko-KR" altLang="en-US" sz="16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 프로그래밍 </a:t>
            </a:r>
            <a:endParaRPr lang="en-US" altLang="ko-KR" sz="16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48A9CEB-F6AB-4FB6-9555-DDF065153BA8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8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9EFCF88-0F44-4ADE-B3C2-D063D22EDE3D}"/>
              </a:ext>
            </a:extLst>
          </p:cNvPr>
          <p:cNvSpPr/>
          <p:nvPr/>
        </p:nvSpPr>
        <p:spPr>
          <a:xfrm>
            <a:off x="1" y="2101132"/>
            <a:ext cx="12206823" cy="26557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소개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ECA4EA1-C532-474E-9C74-F90C5C781231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4098" name="Picture 2" descr="C:\Users\student\Desktop\캡처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8" y="2097685"/>
            <a:ext cx="324868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udent\Desktop\캡처\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85" y="2097685"/>
            <a:ext cx="325618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AEEF244-D11C-48CF-B85D-A12BBD6A4423}"/>
              </a:ext>
            </a:extLst>
          </p:cNvPr>
          <p:cNvSpPr txBox="1"/>
          <p:nvPr/>
        </p:nvSpPr>
        <p:spPr>
          <a:xfrm>
            <a:off x="1778542" y="5832545"/>
            <a:ext cx="144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홈페이지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AEEF244-D11C-48CF-B85D-A12BBD6A4423}"/>
              </a:ext>
            </a:extLst>
          </p:cNvPr>
          <p:cNvSpPr txBox="1"/>
          <p:nvPr/>
        </p:nvSpPr>
        <p:spPr>
          <a:xfrm>
            <a:off x="8246219" y="5832154"/>
            <a:ext cx="299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나라별 상세 정보</a:t>
            </a:r>
            <a:endParaRPr lang="ko-KR" altLang="en-US" sz="24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427" y="2958966"/>
            <a:ext cx="36074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r"/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긴 레이아웃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의 홈페이지</a:t>
            </a:r>
            <a:endParaRPr lang="en-US" altLang="ko-KR" sz="20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데이터는 </a:t>
            </a:r>
            <a:r>
              <a:rPr lang="ko-KR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실시간 </a:t>
            </a:r>
            <a:r>
              <a:rPr lang="ko-KR" altLang="en-US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크롤링</a:t>
            </a:r>
            <a:endParaRPr lang="ko-KR" altLang="en-US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21C05E1-DC50-4345-A5DA-0600C58A7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7" t="8229" r="10214" b="5109"/>
          <a:stretch/>
        </p:blipFill>
        <p:spPr>
          <a:xfrm>
            <a:off x="478498" y="2220760"/>
            <a:ext cx="6118542" cy="3762680"/>
          </a:xfrm>
          <a:prstGeom prst="rect">
            <a:avLst/>
          </a:prstGeom>
          <a:ln w="5715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92552" y="2582906"/>
            <a:ext cx="4705163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크롤링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으로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 추출한 태그의 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빈도수를 기준으로 </a:t>
            </a: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워드 클라우드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생성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인스타그램에서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검색하면 좋을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태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그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제공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**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용도 하나 더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생각해봐야할것같아요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3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92552" y="2332385"/>
            <a:ext cx="4705163" cy="34470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태그를 기준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으로 </a:t>
            </a: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검색 급상승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개를 </a:t>
            </a:r>
            <a:r>
              <a:rPr lang="ko-KR" altLang="en-US" sz="2400" b="1" u="sng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임의 추출</a:t>
            </a: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하여 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링크 제공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사람들이 자주 찾는 여행지 중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세 군데를 추천하여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선택에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도움이 됨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실제 여행지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콘텐츠와의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연계 등으로 발전하면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더 좋은 추천이 될 수 있을 것으로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예상됨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122" name="Picture 2" descr="C:\Users\student\Desktop\캡처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8" y="2367997"/>
            <a:ext cx="6120000" cy="34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5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6F82464-C33E-42C2-B1C5-ADB202724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t="7968" r="6723" b="4725"/>
          <a:stretch/>
        </p:blipFill>
        <p:spPr>
          <a:xfrm>
            <a:off x="446923" y="2365855"/>
            <a:ext cx="6120000" cy="3472490"/>
          </a:xfrm>
          <a:prstGeom prst="rect">
            <a:avLst/>
          </a:prstGeom>
          <a:ln w="7620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779865" y="2422025"/>
            <a:ext cx="4705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누적 태그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가 많은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10</a:t>
            </a: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개국을 </a:t>
            </a:r>
            <a:endParaRPr lang="en-US" altLang="ko-KR" sz="24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파이차트로 표현</a:t>
            </a:r>
            <a:endParaRPr lang="en-US" altLang="ko-KR" sz="24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한글 기준 나라이름 태그 순위를 주어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한국인들에게 익숙한 여행지는 어디인지 알려줌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마우스를 가져가면 차트가 움직이며 상세정보를 보여줌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8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779865" y="2422025"/>
            <a:ext cx="47051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태그 </a:t>
            </a:r>
            <a:r>
              <a:rPr lang="ko-KR" alt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변화량</a:t>
            </a:r>
            <a:r>
              <a:rPr lang="ko-KR" altLang="en-US" sz="24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큰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10</a:t>
            </a: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개국을</a:t>
            </a:r>
            <a:endParaRPr lang="en-US" altLang="ko-KR" sz="2400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바차트로</a:t>
            </a:r>
            <a:r>
              <a:rPr lang="ko-KR" altLang="en-US" sz="2400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표현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태그의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변화량을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보여주어 시기에 맞는 여행지 추천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바차트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위의 바를 통해 차트의 크기를 변화시켜줄 수 있다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28D5854-9BCD-4884-9E75-BF2ECAF5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7969" r="6723" b="4595"/>
          <a:stretch/>
        </p:blipFill>
        <p:spPr>
          <a:xfrm>
            <a:off x="483946" y="2326552"/>
            <a:ext cx="6120000" cy="3607266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8157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191999" cy="4680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7170" name="Picture 2" descr="C:\Users\student\Desktop\캡처\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5"/>
          <a:stretch/>
        </p:blipFill>
        <p:spPr bwMode="auto">
          <a:xfrm>
            <a:off x="512994" y="2329839"/>
            <a:ext cx="6120000" cy="36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14672" y="2504389"/>
            <a:ext cx="537732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태그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누적 수에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대한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순위를 매겨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랭크를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출력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입력 받은 나라에 해당하는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사진 </a:t>
            </a:r>
            <a:r>
              <a:rPr lang="en-US" altLang="ko-KR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장 출력</a:t>
            </a:r>
            <a:r>
              <a:rPr lang="en-US" altLang="ko-KR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슬라이드 방식</a:t>
            </a:r>
            <a:r>
              <a:rPr lang="en-US" altLang="ko-K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BS4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를 이용하여 </a:t>
            </a:r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실시간으로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네이버에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있는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국가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기본 정보를 </a:t>
            </a:r>
            <a:r>
              <a:rPr lang="ko-KR" altLang="en-US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크롤링하</a:t>
            </a:r>
            <a:r>
              <a:rPr lang="ko-KR" alt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여</a:t>
            </a:r>
            <a:r>
              <a:rPr lang="ko-KR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출력함</a:t>
            </a:r>
            <a:endParaRPr lang="en-US" altLang="ko-KR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en-US" altLang="ko-KR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TripAdvisor</a:t>
            </a:r>
            <a:r>
              <a:rPr lang="en-US" altLang="ko-KR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에서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연관 </a:t>
            </a:r>
            <a:r>
              <a:rPr lang="ko-KR" alt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검색어와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링크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개 제공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1701800"/>
            <a:ext cx="12191999" cy="4680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BB30907-F5C7-403A-851B-F8A940FB584A}"/>
              </a:ext>
            </a:extLst>
          </p:cNvPr>
          <p:cNvSpPr/>
          <p:nvPr/>
        </p:nvSpPr>
        <p:spPr>
          <a:xfrm>
            <a:off x="-14933" y="1701800"/>
            <a:ext cx="4140000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11164" y="2152266"/>
            <a:ext cx="228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 위치 표시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873" y="2977489"/>
            <a:ext cx="366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국가의 위치를 보여주는 </a:t>
            </a:r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구글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맵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제공</a:t>
            </a:r>
            <a:r>
              <a:rPr lang="en-US" altLang="ko-KR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B13FB62-34BA-43A3-9C09-C1ED7F5ABE23}"/>
              </a:ext>
            </a:extLst>
          </p:cNvPr>
          <p:cNvSpPr/>
          <p:nvPr/>
        </p:nvSpPr>
        <p:spPr>
          <a:xfrm>
            <a:off x="4125067" y="4041800"/>
            <a:ext cx="4068316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CDEADCD-D357-4786-BA00-D1BD8CC79620}"/>
              </a:ext>
            </a:extLst>
          </p:cNvPr>
          <p:cNvSpPr txBox="1"/>
          <p:nvPr/>
        </p:nvSpPr>
        <p:spPr>
          <a:xfrm>
            <a:off x="4306254" y="4401488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해당 </a:t>
            </a:r>
            <a:r>
              <a:rPr lang="ko-KR" altLang="en-US" sz="2800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국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가</a:t>
            </a:r>
            <a:r>
              <a:rPr lang="ko-KR" altLang="en-US" sz="2800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브이로그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연결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78358E6-A1A0-4184-85E4-2A2D9C43E5C3}"/>
              </a:ext>
            </a:extLst>
          </p:cNvPr>
          <p:cNvSpPr txBox="1"/>
          <p:nvPr/>
        </p:nvSpPr>
        <p:spPr>
          <a:xfrm>
            <a:off x="4371880" y="5226711"/>
            <a:ext cx="3363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YOUTUBE </a:t>
            </a:r>
            <a:r>
              <a:rPr lang="ko-KR" altLang="en-US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에서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 여행 </a:t>
            </a:r>
            <a:r>
              <a:rPr lang="en-US" altLang="ko-KR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V</a:t>
            </a:r>
            <a:r>
              <a:rPr lang="en-US" altLang="ko-KR" b="1" dirty="0" err="1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log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의 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썸네일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제목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링크를 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9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개 </a:t>
            </a:r>
            <a:r>
              <a:rPr lang="ko-KR" altLang="en-US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제공</a:t>
            </a:r>
            <a:r>
              <a:rPr lang="en-US" altLang="ko-KR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E11E0D8-31AD-4CB8-97A1-2A83D2C7CA7C}"/>
              </a:ext>
            </a:extLst>
          </p:cNvPr>
          <p:cNvSpPr/>
          <p:nvPr/>
        </p:nvSpPr>
        <p:spPr>
          <a:xfrm>
            <a:off x="8193382" y="1701800"/>
            <a:ext cx="3998618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A4B26CB-5E79-47B7-8D65-B63BCAFC4E2A}"/>
              </a:ext>
            </a:extLst>
          </p:cNvPr>
          <p:cNvSpPr txBox="1"/>
          <p:nvPr/>
        </p:nvSpPr>
        <p:spPr>
          <a:xfrm>
            <a:off x="8234339" y="2152266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해당 국가 통관 규정 안내</a:t>
            </a:r>
            <a:r>
              <a:rPr lang="en-US" altLang="ko-KR" sz="280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E3276A1-42DB-434E-A95C-4AD91E3DF336}"/>
              </a:ext>
            </a:extLst>
          </p:cNvPr>
          <p:cNvSpPr txBox="1"/>
          <p:nvPr/>
        </p:nvSpPr>
        <p:spPr>
          <a:xfrm>
            <a:off x="8611396" y="2977489"/>
            <a:ext cx="288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국가의 여행자 통관 규정을 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테이블 형태로 </a:t>
            </a:r>
            <a:r>
              <a:rPr lang="ko-KR" altLang="en-US" b="1" dirty="0" smtClean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제공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6146" name="Picture 2" descr="C:\Users\student\Desktop\캡처\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/>
          <a:stretch/>
        </p:blipFill>
        <p:spPr bwMode="auto">
          <a:xfrm>
            <a:off x="1" y="4041800"/>
            <a:ext cx="412506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tudent\Desktop\캡처\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67" y="1701800"/>
            <a:ext cx="406831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tudent\Desktop\캡처\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2" y="4041800"/>
            <a:ext cx="3998618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0DE885D-8E06-4575-8B2C-76D69371CC5A}"/>
              </a:ext>
            </a:extLst>
          </p:cNvPr>
          <p:cNvSpPr/>
          <p:nvPr/>
        </p:nvSpPr>
        <p:spPr>
          <a:xfrm>
            <a:off x="304800" y="0"/>
            <a:ext cx="943127" cy="892602"/>
          </a:xfrm>
          <a:prstGeom prst="rect">
            <a:avLst/>
          </a:prstGeom>
          <a:solidFill>
            <a:srgbClr val="74C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A84B-A265-4194-B72F-01D8110145AF}"/>
              </a:ext>
            </a:extLst>
          </p:cNvPr>
          <p:cNvSpPr txBox="1"/>
          <p:nvPr/>
        </p:nvSpPr>
        <p:spPr>
          <a:xfrm>
            <a:off x="366635" y="61580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535C81-6FBB-4648-BDEB-54E973075D4E}"/>
              </a:ext>
            </a:extLst>
          </p:cNvPr>
          <p:cNvSpPr txBox="1"/>
          <p:nvPr/>
        </p:nvSpPr>
        <p:spPr>
          <a:xfrm>
            <a:off x="1309762" y="61580"/>
            <a:ext cx="453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10X10" panose="020D0604000000000000" pitchFamily="50" charset="-127"/>
                <a:ea typeface="10X10" panose="020D0604000000000000" pitchFamily="50" charset="-127"/>
              </a:rPr>
              <a:t>메뉴별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 사용 기술 및 자료 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7B4047-6A6C-4F0B-830D-7B1FDB2E48F3}"/>
              </a:ext>
            </a:extLst>
          </p:cNvPr>
          <p:cNvSpPr txBox="1"/>
          <p:nvPr/>
        </p:nvSpPr>
        <p:spPr>
          <a:xfrm>
            <a:off x="1309762" y="546423"/>
            <a:ext cx="36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/>
                <a:ea typeface="나눔바른펜" panose="020B0503000000000000" pitchFamily="50" charset="-127"/>
              </a:rPr>
              <a:t>(2)</a:t>
            </a:r>
            <a:r>
              <a:rPr lang="ko-KR" altLang="en-US">
                <a:latin typeface="KoPub돋움체 Medium"/>
                <a:ea typeface="나눔바른펜" panose="020B0503000000000000" pitchFamily="50" charset="-127"/>
              </a:rPr>
              <a:t> 홈페이지</a:t>
            </a:r>
            <a:endParaRPr lang="ko-KR" altLang="en-US" dirty="0">
              <a:latin typeface="KoPub돋움체 Medium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667131" y="2321003"/>
            <a:ext cx="50320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홈페이지 상단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왼쪽 상단 누르면 메뉴를 선택할 수 있는 팝업이 뜸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 상단에는 나라를 검색할 수 있는 검색창이 있음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나라이름을 검색하면 그 나라에 대한 상세 페이지로 이동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검색창에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161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개국에 해당하는 나라 이름을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입력하지않으면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프롬프트 창 출력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E3DFA98-23BA-46B9-AC54-D37E3F2C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7968" r="6723" b="71970"/>
          <a:stretch/>
        </p:blipFill>
        <p:spPr>
          <a:xfrm>
            <a:off x="492853" y="1935455"/>
            <a:ext cx="5701667" cy="771095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029DF12-4A81-428D-8D90-8405516BB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8" r="67888" b="20517"/>
          <a:stretch/>
        </p:blipFill>
        <p:spPr>
          <a:xfrm>
            <a:off x="492853" y="2928728"/>
            <a:ext cx="2469363" cy="3093422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C94E8D2-60A7-4788-8955-8009D3B9F058}"/>
              </a:ext>
            </a:extLst>
          </p:cNvPr>
          <p:cNvSpPr/>
          <p:nvPr/>
        </p:nvSpPr>
        <p:spPr>
          <a:xfrm>
            <a:off x="469180" y="1835447"/>
            <a:ext cx="692458" cy="692458"/>
          </a:xfrm>
          <a:prstGeom prst="ellipse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B171F32-DC84-4758-B555-C473FC518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5" t="7968" r="34918" b="76604"/>
          <a:stretch/>
        </p:blipFill>
        <p:spPr>
          <a:xfrm>
            <a:off x="3160451" y="2952750"/>
            <a:ext cx="3034070" cy="884593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FE767BE9-498D-4DBF-8809-6604A256EE09}"/>
              </a:ext>
            </a:extLst>
          </p:cNvPr>
          <p:cNvSpPr/>
          <p:nvPr/>
        </p:nvSpPr>
        <p:spPr>
          <a:xfrm>
            <a:off x="4388524" y="1847334"/>
            <a:ext cx="1577269" cy="668684"/>
          </a:xfrm>
          <a:prstGeom prst="ellipse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3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0DE885D-8E06-4575-8B2C-76D69371CC5A}"/>
              </a:ext>
            </a:extLst>
          </p:cNvPr>
          <p:cNvSpPr/>
          <p:nvPr/>
        </p:nvSpPr>
        <p:spPr>
          <a:xfrm>
            <a:off x="304800" y="0"/>
            <a:ext cx="943127" cy="892602"/>
          </a:xfrm>
          <a:prstGeom prst="rect">
            <a:avLst/>
          </a:prstGeom>
          <a:solidFill>
            <a:srgbClr val="74C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A84B-A265-4194-B72F-01D8110145AF}"/>
              </a:ext>
            </a:extLst>
          </p:cNvPr>
          <p:cNvSpPr txBox="1"/>
          <p:nvPr/>
        </p:nvSpPr>
        <p:spPr>
          <a:xfrm>
            <a:off x="366635" y="61580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535C81-6FBB-4648-BDEB-54E973075D4E}"/>
              </a:ext>
            </a:extLst>
          </p:cNvPr>
          <p:cNvSpPr txBox="1"/>
          <p:nvPr/>
        </p:nvSpPr>
        <p:spPr>
          <a:xfrm>
            <a:off x="1309762" y="61580"/>
            <a:ext cx="453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10X10" panose="020D0604000000000000" pitchFamily="50" charset="-127"/>
                <a:ea typeface="10X10" panose="020D0604000000000000" pitchFamily="50" charset="-127"/>
              </a:rPr>
              <a:t>메뉴별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 사용 기술 및 자료 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7B4047-6A6C-4F0B-830D-7B1FDB2E48F3}"/>
              </a:ext>
            </a:extLst>
          </p:cNvPr>
          <p:cNvSpPr txBox="1"/>
          <p:nvPr/>
        </p:nvSpPr>
        <p:spPr>
          <a:xfrm>
            <a:off x="1309762" y="546423"/>
            <a:ext cx="36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/>
                <a:ea typeface="나눔바른펜" panose="020B0503000000000000" pitchFamily="50" charset="-127"/>
              </a:rPr>
              <a:t>(3</a:t>
            </a:r>
            <a:r>
              <a:rPr lang="en-US" altLang="ko-KR">
                <a:latin typeface="KoPub돋움체 Medium"/>
                <a:ea typeface="나눔바른펜" panose="020B0503000000000000" pitchFamily="50" charset="-127"/>
              </a:rPr>
              <a:t>)</a:t>
            </a:r>
            <a:r>
              <a:rPr lang="ko-KR" altLang="en-US">
                <a:latin typeface="KoPub돋움체 Medium"/>
                <a:ea typeface="나눔바른펜" panose="020B0503000000000000" pitchFamily="50" charset="-127"/>
              </a:rPr>
              <a:t> 상세 페이지</a:t>
            </a:r>
            <a:endParaRPr lang="ko-KR" altLang="en-US" dirty="0">
              <a:latin typeface="KoPub돋움체 Medium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14672" y="2351779"/>
            <a:ext cx="5377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태그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누적수에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대한 순위를 매겨 랭크를 출력함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받은 나라에 해당하는 사진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장을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static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파일에서 꺼내어 출력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Bs4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이용하여 실시간으로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네이버에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있는 국가 기본 정보를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크롤링하고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출력함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이용하여 실시간으로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/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트립어드바이저에서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해당 국가 연관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검색어와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링크를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제공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94BBD0B-16EE-4032-9DAF-968B2C4C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7968" r="8763" b="4984"/>
          <a:stretch/>
        </p:blipFill>
        <p:spPr>
          <a:xfrm>
            <a:off x="366635" y="1810984"/>
            <a:ext cx="6249769" cy="3759247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90863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40C7575B-4930-4AE6-A9B9-91CFCD8CD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F8619E0-81AE-4072-B7FD-2AF7276A3A4A}"/>
              </a:ext>
            </a:extLst>
          </p:cNvPr>
          <p:cNvSpPr/>
          <p:nvPr/>
        </p:nvSpPr>
        <p:spPr>
          <a:xfrm>
            <a:off x="6639340" y="0"/>
            <a:ext cx="4436827" cy="621792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CF94457-9FEC-4CFC-B636-4B84E217826E}"/>
              </a:ext>
            </a:extLst>
          </p:cNvPr>
          <p:cNvSpPr txBox="1"/>
          <p:nvPr/>
        </p:nvSpPr>
        <p:spPr>
          <a:xfrm>
            <a:off x="6795289" y="332890"/>
            <a:ext cx="492185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조원소개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프로젝트소개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 설명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사용기술 설명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개선사항 및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FE22B5E-52F9-4C82-8661-53BDE04C3DEF}"/>
              </a:ext>
            </a:extLst>
          </p:cNvPr>
          <p:cNvSpPr/>
          <p:nvPr/>
        </p:nvSpPr>
        <p:spPr>
          <a:xfrm>
            <a:off x="6639340" y="892888"/>
            <a:ext cx="2297925" cy="8114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C26B3F2-8B00-4F11-9589-3C0C234A505F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5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0DE885D-8E06-4575-8B2C-76D69371CC5A}"/>
              </a:ext>
            </a:extLst>
          </p:cNvPr>
          <p:cNvSpPr/>
          <p:nvPr/>
        </p:nvSpPr>
        <p:spPr>
          <a:xfrm>
            <a:off x="304800" y="0"/>
            <a:ext cx="943127" cy="892602"/>
          </a:xfrm>
          <a:prstGeom prst="rect">
            <a:avLst/>
          </a:prstGeom>
          <a:solidFill>
            <a:srgbClr val="74C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1AFA84B-A265-4194-B72F-01D8110145AF}"/>
              </a:ext>
            </a:extLst>
          </p:cNvPr>
          <p:cNvSpPr txBox="1"/>
          <p:nvPr/>
        </p:nvSpPr>
        <p:spPr>
          <a:xfrm>
            <a:off x="366635" y="61580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DEFEBF-4BA5-41E6-AE18-E48273ECF57D}"/>
              </a:ext>
            </a:extLst>
          </p:cNvPr>
          <p:cNvSpPr txBox="1"/>
          <p:nvPr/>
        </p:nvSpPr>
        <p:spPr>
          <a:xfrm>
            <a:off x="1422700" y="184690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필요한 개선사항</a:t>
            </a:r>
          </a:p>
        </p:txBody>
      </p:sp>
    </p:spTree>
    <p:extLst>
      <p:ext uri="{BB962C8B-B14F-4D97-AF65-F5344CB8AC3E}">
        <p14:creationId xmlns:p14="http://schemas.microsoft.com/office/powerpoint/2010/main" val="149162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E320D84-87AE-4F44-9635-4CF71F54A74A}"/>
              </a:ext>
            </a:extLst>
          </p:cNvPr>
          <p:cNvSpPr/>
          <p:nvPr/>
        </p:nvSpPr>
        <p:spPr>
          <a:xfrm>
            <a:off x="0" y="-1"/>
            <a:ext cx="12192000" cy="672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iPod, 전자기기, 실내이(가) 표시된 사진&#10;&#10;높은 신뢰도로 생성된 설명">
            <a:extLst>
              <a:ext uri="{FF2B5EF4-FFF2-40B4-BE49-F238E27FC236}">
                <a16:creationId xmlns="" xmlns:a16="http://schemas.microsoft.com/office/drawing/2014/main" id="{700D452C-647B-4167-A9E7-2F3A863A2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4" y="149267"/>
            <a:ext cx="363184" cy="36318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B56F56F-6D92-4525-A880-18CE3BEF4AE2}"/>
              </a:ext>
            </a:extLst>
          </p:cNvPr>
          <p:cNvCxnSpPr>
            <a:cxnSpLocks/>
          </p:cNvCxnSpPr>
          <p:nvPr/>
        </p:nvCxnSpPr>
        <p:spPr>
          <a:xfrm>
            <a:off x="989781" y="182435"/>
            <a:ext cx="0" cy="2968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C7FE247-A257-4222-97B0-0987100363DC}"/>
              </a:ext>
            </a:extLst>
          </p:cNvPr>
          <p:cNvSpPr txBox="1"/>
          <p:nvPr/>
        </p:nvSpPr>
        <p:spPr>
          <a:xfrm>
            <a:off x="1098270" y="74565"/>
            <a:ext cx="3905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Billabong" panose="04000506040000020003" pitchFamily="82" charset="0"/>
                <a:cs typeface="Gisha" panose="020B0604020202020204" pitchFamily="34" charset="-79"/>
              </a:rPr>
              <a:t>Travelstagram</a:t>
            </a:r>
            <a:endParaRPr lang="ko-KR" altLang="en-US" sz="3200" dirty="0">
              <a:latin typeface="Billabong" panose="04000506040000020003" pitchFamily="82" charset="0"/>
              <a:cs typeface="Gisha" panose="020B0604020202020204" pitchFamily="34" charset="-79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87832342-21F1-44B4-A2C7-0A86CCFDB64C}"/>
              </a:ext>
            </a:extLst>
          </p:cNvPr>
          <p:cNvSpPr/>
          <p:nvPr/>
        </p:nvSpPr>
        <p:spPr>
          <a:xfrm>
            <a:off x="3205704" y="1522514"/>
            <a:ext cx="1607677" cy="160767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charset="-127"/>
              <a:ea typeface="나눔스퀘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25206AA-A23F-4EE3-B3C9-7B5F23828790}"/>
              </a:ext>
            </a:extLst>
          </p:cNvPr>
          <p:cNvSpPr txBox="1"/>
          <p:nvPr/>
        </p:nvSpPr>
        <p:spPr>
          <a:xfrm>
            <a:off x="5003799" y="154419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# 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조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A9836A0-3F3F-4240-AEBC-3B1D04CAE3AA}"/>
              </a:ext>
            </a:extLst>
          </p:cNvPr>
          <p:cNvSpPr txBox="1"/>
          <p:nvPr/>
        </p:nvSpPr>
        <p:spPr>
          <a:xfrm>
            <a:off x="5246587" y="2270312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21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192A3A8-E846-45C6-BF7F-B28AF5B6EC2F}"/>
              </a:ext>
            </a:extLst>
          </p:cNvPr>
          <p:cNvSpPr txBox="1"/>
          <p:nvPr/>
        </p:nvSpPr>
        <p:spPr>
          <a:xfrm>
            <a:off x="5169289" y="2690801"/>
            <a:ext cx="621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Share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813C22-F735-4C09-8989-DF268B4DA4B8}"/>
              </a:ext>
            </a:extLst>
          </p:cNvPr>
          <p:cNvSpPr txBox="1"/>
          <p:nvPr/>
        </p:nvSpPr>
        <p:spPr>
          <a:xfrm>
            <a:off x="6100151" y="2275303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33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991F1F7-3BB4-486E-9E7A-C8B563742987}"/>
              </a:ext>
            </a:extLst>
          </p:cNvPr>
          <p:cNvSpPr txBox="1"/>
          <p:nvPr/>
        </p:nvSpPr>
        <p:spPr>
          <a:xfrm>
            <a:off x="5961374" y="2690801"/>
            <a:ext cx="838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Reaction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5B1E609-C6B9-4229-ADB8-FE2A1DE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0" y="55132"/>
            <a:ext cx="1988820" cy="6172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904825A-FC2B-4810-8F1C-60FF9DEF4E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r="17030"/>
          <a:stretch/>
        </p:blipFill>
        <p:spPr>
          <a:xfrm>
            <a:off x="8637768" y="3911873"/>
            <a:ext cx="1800000" cy="18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9537768" y="5827404"/>
            <a:ext cx="946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허철진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5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대</a:t>
            </a:r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는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절대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네버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21590"/>
          <a:stretch/>
        </p:blipFill>
        <p:spPr bwMode="auto">
          <a:xfrm>
            <a:off x="6263682" y="3911873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70" y="3911873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student\Downloads\IMG_631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27797"/>
          <a:stretch/>
        </p:blipFill>
        <p:spPr bwMode="auto">
          <a:xfrm>
            <a:off x="3913381" y="391187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7117589" y="5839154"/>
            <a:ext cx="1024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정동준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err="1" smtClean="0">
                <a:latin typeface="나눔바른펜" pitchFamily="50" charset="-127"/>
                <a:ea typeface="나눔바른펜" pitchFamily="50" charset="-127"/>
              </a:rPr>
              <a:t>프로퇴근러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# 30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만원 </a:t>
            </a:r>
            <a:r>
              <a:rPr lang="ko-KR" altLang="en-US" sz="1400" dirty="0" err="1" smtClean="0">
                <a:latin typeface="나눔바른펜" pitchFamily="50" charset="-127"/>
                <a:ea typeface="나눔바른펜" pitchFamily="50" charset="-127"/>
              </a:rPr>
              <a:t>펌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4665338" y="5850431"/>
            <a:ext cx="1162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장규영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치열 고름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싱어송라이터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2371277" y="5850431"/>
            <a:ext cx="7553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smtClean="0">
                <a:latin typeface="나눔바른펜" pitchFamily="50" charset="-127"/>
                <a:ea typeface="나눔바른펜" pitchFamily="50" charset="-127"/>
              </a:rPr>
              <a:t>강영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인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endParaRPr lang="en-US" altLang="ko-KR" sz="1400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 smtClean="0">
                <a:latin typeface="나눔바른펜" pitchFamily="50" charset="-127"/>
                <a:ea typeface="나눔바른펜" pitchFamily="50" charset="-127"/>
              </a:rPr>
              <a:t># 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5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0FCF280-F1EC-48BC-ABEB-ED9AACEE85CC}"/>
              </a:ext>
            </a:extLst>
          </p:cNvPr>
          <p:cNvCxnSpPr>
            <a:cxnSpLocks/>
          </p:cNvCxnSpPr>
          <p:nvPr/>
        </p:nvCxnSpPr>
        <p:spPr>
          <a:xfrm>
            <a:off x="989781" y="182435"/>
            <a:ext cx="0" cy="2968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B9FBD52E-8BA6-436F-BF33-E33CF0597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0" y="84721"/>
            <a:ext cx="1988820" cy="617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056A86E-DAD5-4E81-9BD4-43C8221536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47E3BE2-F1FB-409A-BDC8-1BE6B4596E8E}"/>
              </a:ext>
            </a:extLst>
          </p:cNvPr>
          <p:cNvSpPr/>
          <p:nvPr/>
        </p:nvSpPr>
        <p:spPr>
          <a:xfrm>
            <a:off x="7716489" y="1119252"/>
            <a:ext cx="3235514" cy="471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1/2 액자 4">
            <a:extLst>
              <a:ext uri="{FF2B5EF4-FFF2-40B4-BE49-F238E27FC236}">
                <a16:creationId xmlns="" xmlns:a16="http://schemas.microsoft.com/office/drawing/2014/main" id="{08268C07-E2E9-4162-A61D-A904F6082975}"/>
              </a:ext>
            </a:extLst>
          </p:cNvPr>
          <p:cNvSpPr/>
          <p:nvPr/>
        </p:nvSpPr>
        <p:spPr>
          <a:xfrm rot="19143967">
            <a:off x="1083236" y="3361171"/>
            <a:ext cx="228599" cy="243443"/>
          </a:xfrm>
          <a:prstGeom prst="halfFrame">
            <a:avLst>
              <a:gd name="adj1" fmla="val 16450"/>
              <a:gd name="adj2" fmla="val 1774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`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1/2 액자 5">
            <a:extLst>
              <a:ext uri="{FF2B5EF4-FFF2-40B4-BE49-F238E27FC236}">
                <a16:creationId xmlns="" xmlns:a16="http://schemas.microsoft.com/office/drawing/2014/main" id="{2BA53039-EA29-4005-99A3-40B31E4D16D7}"/>
              </a:ext>
            </a:extLst>
          </p:cNvPr>
          <p:cNvSpPr/>
          <p:nvPr/>
        </p:nvSpPr>
        <p:spPr>
          <a:xfrm rot="2456033" flipH="1">
            <a:off x="10937585" y="3451747"/>
            <a:ext cx="228599" cy="243443"/>
          </a:xfrm>
          <a:prstGeom prst="halfFrame">
            <a:avLst>
              <a:gd name="adj1" fmla="val 16450"/>
              <a:gd name="adj2" fmla="val 1774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FEECED8-1275-4A7B-A719-BD64BBAF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91" y="1135431"/>
            <a:ext cx="666595" cy="66126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A0CD56A0-4EDD-4024-BF12-E4A522C5D15D}"/>
              </a:ext>
            </a:extLst>
          </p:cNvPr>
          <p:cNvCxnSpPr/>
          <p:nvPr/>
        </p:nvCxnSpPr>
        <p:spPr>
          <a:xfrm>
            <a:off x="7892124" y="1801825"/>
            <a:ext cx="273396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BD8E236-41EF-4B6D-9D68-FB2E8029808A}"/>
              </a:ext>
            </a:extLst>
          </p:cNvPr>
          <p:cNvSpPr txBox="1"/>
          <p:nvPr/>
        </p:nvSpPr>
        <p:spPr>
          <a:xfrm>
            <a:off x="8496965" y="1862007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즐거운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946285B-D889-4371-A3C3-4759EB02186C}"/>
              </a:ext>
            </a:extLst>
          </p:cNvPr>
          <p:cNvGrpSpPr/>
          <p:nvPr/>
        </p:nvGrpSpPr>
        <p:grpSpPr>
          <a:xfrm>
            <a:off x="8475077" y="2113139"/>
            <a:ext cx="1509674" cy="280727"/>
            <a:chOff x="7781043" y="2066223"/>
            <a:chExt cx="1509674" cy="280727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581FFDF-BBBF-43A8-8D1C-71C4E92069A0}"/>
                </a:ext>
              </a:extLst>
            </p:cNvPr>
            <p:cNvSpPr txBox="1"/>
            <p:nvPr/>
          </p:nvSpPr>
          <p:spPr>
            <a:xfrm>
              <a:off x="7781043" y="2069951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#</a:t>
              </a:r>
              <a:r>
                <a:rPr lang="ko-KR" altLang="en-US" sz="1200" dirty="0" err="1" smtClean="0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여행스타그램</a:t>
              </a:r>
              <a:endParaRPr lang="en-US" altLang="ko-KR" sz="1200" dirty="0">
                <a:solidFill>
                  <a:schemeClr val="accent5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8A96160-C8B8-4175-9C9D-4998D65E36A8}"/>
                </a:ext>
              </a:extLst>
            </p:cNvPr>
            <p:cNvSpPr txBox="1"/>
            <p:nvPr/>
          </p:nvSpPr>
          <p:spPr>
            <a:xfrm>
              <a:off x="8769420" y="2066223"/>
              <a:ext cx="5212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#</a:t>
              </a:r>
              <a:r>
                <a:rPr lang="ko-KR" altLang="en-US" sz="1200" dirty="0" err="1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꿀잼</a:t>
              </a:r>
              <a:endParaRPr lang="en-US" altLang="ko-KR" sz="1200" dirty="0">
                <a:solidFill>
                  <a:schemeClr val="accent5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434E5839-39E3-4FA1-9F5F-DBC7CA7F828F}"/>
              </a:ext>
            </a:extLst>
          </p:cNvPr>
          <p:cNvGrpSpPr/>
          <p:nvPr/>
        </p:nvGrpSpPr>
        <p:grpSpPr>
          <a:xfrm>
            <a:off x="7797766" y="2552898"/>
            <a:ext cx="2833637" cy="1268067"/>
            <a:chOff x="7135247" y="2623244"/>
            <a:chExt cx="2833637" cy="1268067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30793D-469D-4B68-8FE4-4A441ED26AAD}"/>
                </a:ext>
              </a:extLst>
            </p:cNvPr>
            <p:cNvSpPr txBox="1"/>
            <p:nvPr/>
          </p:nvSpPr>
          <p:spPr>
            <a:xfrm>
              <a:off x="7135247" y="2623244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강영인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AF75158-2D40-4EBB-B6D5-52C97280B780}"/>
                </a:ext>
              </a:extLst>
            </p:cNvPr>
            <p:cNvSpPr txBox="1"/>
            <p:nvPr/>
          </p:nvSpPr>
          <p:spPr>
            <a:xfrm>
              <a:off x="7632988" y="2623244"/>
              <a:ext cx="23358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실험 성공은 못했지만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ㅠ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 수고하셨어요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!!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306D9A5D-AAF5-4253-AFE4-A2BF5EA28940}"/>
                </a:ext>
              </a:extLst>
            </p:cNvPr>
            <p:cNvSpPr txBox="1"/>
            <p:nvPr/>
          </p:nvSpPr>
          <p:spPr>
            <a:xfrm>
              <a:off x="7677261" y="361431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27C24ADC-D0FD-486A-9E17-58ACA438A29D}"/>
              </a:ext>
            </a:extLst>
          </p:cNvPr>
          <p:cNvGrpSpPr/>
          <p:nvPr/>
        </p:nvGrpSpPr>
        <p:grpSpPr>
          <a:xfrm>
            <a:off x="7806936" y="2785407"/>
            <a:ext cx="1148557" cy="797127"/>
            <a:chOff x="7144417" y="2888086"/>
            <a:chExt cx="1148557" cy="797127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4AF0409E-30B6-4CA0-B743-7923D46010EF}"/>
                </a:ext>
              </a:extLst>
            </p:cNvPr>
            <p:cNvSpPr txBox="1"/>
            <p:nvPr/>
          </p:nvSpPr>
          <p:spPr>
            <a:xfrm>
              <a:off x="7144417" y="2888086"/>
              <a:ext cx="5421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장규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영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8B639A55-7E44-4E02-8E52-206DD1EEE728}"/>
                </a:ext>
              </a:extLst>
            </p:cNvPr>
            <p:cNvSpPr txBox="1"/>
            <p:nvPr/>
          </p:nvSpPr>
          <p:spPr>
            <a:xfrm>
              <a:off x="7630613" y="2888086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@</a:t>
              </a:r>
              <a:r>
                <a:rPr lang="ko-KR" altLang="en-US" sz="1200" dirty="0" smtClean="0">
                  <a:solidFill>
                    <a:schemeClr val="accent5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강영인</a:t>
              </a:r>
              <a:endParaRPr lang="en-US" altLang="ko-KR" sz="1200" dirty="0">
                <a:solidFill>
                  <a:schemeClr val="accent5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13F33319-B49F-44EF-B531-99856EC7C8C6}"/>
                </a:ext>
              </a:extLst>
            </p:cNvPr>
            <p:cNvSpPr txBox="1"/>
            <p:nvPr/>
          </p:nvSpPr>
          <p:spPr>
            <a:xfrm>
              <a:off x="7144417" y="3143037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정동준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E9067E2-341A-4E7A-A8F1-5D9A736D3253}"/>
                </a:ext>
              </a:extLst>
            </p:cNvPr>
            <p:cNvSpPr txBox="1"/>
            <p:nvPr/>
          </p:nvSpPr>
          <p:spPr>
            <a:xfrm>
              <a:off x="7144417" y="3408214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허철진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EBBB3AA3-834C-461F-8326-237F1F5ECECA}"/>
              </a:ext>
            </a:extLst>
          </p:cNvPr>
          <p:cNvCxnSpPr/>
          <p:nvPr/>
        </p:nvCxnSpPr>
        <p:spPr>
          <a:xfrm>
            <a:off x="7892124" y="4431557"/>
            <a:ext cx="273396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94CF7DC1-3B9E-4F1C-A938-108AADC6055C}"/>
              </a:ext>
            </a:extLst>
          </p:cNvPr>
          <p:cNvCxnSpPr/>
          <p:nvPr/>
        </p:nvCxnSpPr>
        <p:spPr>
          <a:xfrm>
            <a:off x="7917265" y="5354201"/>
            <a:ext cx="2733964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89E5EFBB-D8ED-4CE7-A5BD-D595D4D5A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65" y="4479296"/>
            <a:ext cx="647700" cy="259080"/>
          </a:xfrm>
          <a:prstGeom prst="rect">
            <a:avLst/>
          </a:prstGeom>
        </p:spPr>
      </p:pic>
      <p:pic>
        <p:nvPicPr>
          <p:cNvPr id="41" name="그림 40" descr="가구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626F6A6-6FB6-4ED0-B9A4-F59C22DAD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29" y="4483106"/>
            <a:ext cx="266700" cy="2514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2CD1180-81B9-4214-A576-2A99AE23E918}"/>
              </a:ext>
            </a:extLst>
          </p:cNvPr>
          <p:cNvSpPr txBox="1"/>
          <p:nvPr/>
        </p:nvSpPr>
        <p:spPr>
          <a:xfrm>
            <a:off x="7829281" y="4778838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좋아요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2A024B4-0B0F-42EF-9D1D-4191AE505F0D}"/>
              </a:ext>
            </a:extLst>
          </p:cNvPr>
          <p:cNvSpPr txBox="1"/>
          <p:nvPr/>
        </p:nvSpPr>
        <p:spPr>
          <a:xfrm>
            <a:off x="7848833" y="5067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전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1089849-8D2E-4308-A7CB-B57CFDAD3319}"/>
              </a:ext>
            </a:extLst>
          </p:cNvPr>
          <p:cNvSpPr txBox="1"/>
          <p:nvPr/>
        </p:nvSpPr>
        <p:spPr>
          <a:xfrm>
            <a:off x="7860649" y="5427835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달기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FE0A0D7-7023-446E-9A46-1410BEBD4ACC}"/>
              </a:ext>
            </a:extLst>
          </p:cNvPr>
          <p:cNvSpPr txBox="1"/>
          <p:nvPr/>
        </p:nvSpPr>
        <p:spPr>
          <a:xfrm>
            <a:off x="10292503" y="5435330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" name="그림 39" descr="iPod, 전자기기, 실내이(가) 표시된 사진&#10;&#10;높은 신뢰도로 생성된 설명">
            <a:extLst>
              <a:ext uri="{FF2B5EF4-FFF2-40B4-BE49-F238E27FC236}">
                <a16:creationId xmlns="" xmlns:a16="http://schemas.microsoft.com/office/drawing/2014/main" id="{3A0D7369-F483-4782-BF89-B36149ED58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4" y="149267"/>
            <a:ext cx="363184" cy="3631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DE3D55A-49D6-4A04-9F78-4E0AC9A619FF}"/>
              </a:ext>
            </a:extLst>
          </p:cNvPr>
          <p:cNvSpPr txBox="1"/>
          <p:nvPr/>
        </p:nvSpPr>
        <p:spPr>
          <a:xfrm>
            <a:off x="1098270" y="74565"/>
            <a:ext cx="3905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Billabong" panose="04000506040000020003" pitchFamily="82" charset="0"/>
                <a:cs typeface="Gisha" panose="020B0604020202020204" pitchFamily="34" charset="-79"/>
              </a:rPr>
              <a:t>Travelstagram</a:t>
            </a:r>
            <a:endParaRPr lang="ko-KR" altLang="en-US" sz="3200" dirty="0">
              <a:latin typeface="Billabong" panose="04000506040000020003" pitchFamily="82" charset="0"/>
              <a:cs typeface="Gisha" panose="020B0604020202020204" pitchFamily="34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664C1D6-4BB6-4A92-9069-782D8C4E2AB8}"/>
              </a:ext>
            </a:extLst>
          </p:cNvPr>
          <p:cNvSpPr txBox="1"/>
          <p:nvPr/>
        </p:nvSpPr>
        <p:spPr>
          <a:xfrm>
            <a:off x="7835333" y="186200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673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9EFCF88-0F44-4ADE-B3C2-D063D22EDE3D}"/>
              </a:ext>
            </a:extLst>
          </p:cNvPr>
          <p:cNvSpPr/>
          <p:nvPr/>
        </p:nvSpPr>
        <p:spPr>
          <a:xfrm>
            <a:off x="1" y="2101132"/>
            <a:ext cx="12206823" cy="26557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ECA4EA1-C532-474E-9C74-F90C5C781231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8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 이유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687" y="4543232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9533" y="4836942"/>
            <a:ext cx="1978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여행은 가고 싶은데 </a:t>
            </a:r>
            <a:endParaRPr lang="en-US" altLang="ko-KR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어디로 </a:t>
            </a:r>
            <a:r>
              <a:rPr lang="ko-KR" altLang="en-US" sz="200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가지</a:t>
            </a:r>
            <a:r>
              <a:rPr lang="en-US" altLang="ko-KR" sz="200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??</a:t>
            </a:r>
            <a:endParaRPr lang="en-US" altLang="ko-KR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4C00272-84D9-4FEF-842F-D9687DACA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87" y="2552221"/>
            <a:ext cx="2919122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14858" y="2614953"/>
            <a:ext cx="255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남들이 어디로 여행 가는지</a:t>
            </a:r>
            <a:endParaRPr lang="en-US" altLang="ko-KR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r"/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보고 정하자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901" y="2968896"/>
            <a:ext cx="4003019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#</a:t>
            </a:r>
            <a:r>
              <a:rPr lang="ko-KR" altLang="en-US" sz="2800" b="1" u="sng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여행스타그램</a:t>
            </a:r>
            <a:endParaRPr lang="en-US" altLang="ko-KR" sz="2800" b="1" u="sng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현재 사람들은 </a:t>
            </a:r>
            <a:r>
              <a:rPr lang="ko-KR" altLang="en-US" sz="2400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00B0F0"/>
                </a:solidFill>
                <a:latin typeface="나눔바른펜" pitchFamily="50" charset="-127"/>
                <a:ea typeface="나눔바른펜" pitchFamily="50" charset="-127"/>
              </a:rPr>
              <a:t>인스타그램</a:t>
            </a:r>
            <a:r>
              <a:rPr lang="ko-KR" altLang="en-US" sz="2400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에서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어떤 여행지를 찾아 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accent2"/>
                </a:solidFill>
                <a:latin typeface="나눔바른펜" pitchFamily="50" charset="-127"/>
                <a:ea typeface="나눔바른펜" pitchFamily="50" charset="-127"/>
              </a:rPr>
              <a:t>해시태그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하는지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둘러보고 </a:t>
            </a:r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여행지를 정해봅시다</a:t>
            </a:r>
            <a:r>
              <a:rPr lang="en-US" altLang="ko-KR" sz="240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!!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500676F-47DF-40E1-A124-BC832FFE6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1" y="4026942"/>
            <a:ext cx="2974873" cy="1620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208711" y="3598396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자료준비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252427-97AC-4CA1-BB42-CC26CC39C062}"/>
              </a:ext>
            </a:extLst>
          </p:cNvPr>
          <p:cNvSpPr txBox="1"/>
          <p:nvPr/>
        </p:nvSpPr>
        <p:spPr>
          <a:xfrm>
            <a:off x="655078" y="3905868"/>
            <a:ext cx="347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공공데이터포털의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외국여행자통관규정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(2015)&gt;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161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개국의 한글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 이름을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694377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4D29DB9-6F57-4829-A0FF-4E9C739E69D7}"/>
              </a:ext>
            </a:extLst>
          </p:cNvPr>
          <p:cNvSpPr txBox="1"/>
          <p:nvPr/>
        </p:nvSpPr>
        <p:spPr>
          <a:xfrm>
            <a:off x="694377" y="3005250"/>
            <a:ext cx="266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기본 데이터 확립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B661478-1575-42FA-BA98-188AD73D2470}"/>
              </a:ext>
            </a:extLst>
          </p:cNvPr>
          <p:cNvSpPr txBox="1"/>
          <p:nvPr/>
        </p:nvSpPr>
        <p:spPr>
          <a:xfrm>
            <a:off x="4366932" y="3005435"/>
            <a:ext cx="266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크롤링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232BD86-F5EF-4245-B06F-EB0AE818324C}"/>
              </a:ext>
            </a:extLst>
          </p:cNvPr>
          <p:cNvSpPr txBox="1"/>
          <p:nvPr/>
        </p:nvSpPr>
        <p:spPr>
          <a:xfrm>
            <a:off x="8362344" y="3005249"/>
            <a:ext cx="338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홈페이지 구성 이미지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18D8E27-878B-47A9-A17D-FB558FF42A9D}"/>
              </a:ext>
            </a:extLst>
          </p:cNvPr>
          <p:cNvSpPr txBox="1"/>
          <p:nvPr/>
        </p:nvSpPr>
        <p:spPr>
          <a:xfrm>
            <a:off x="8323047" y="3905867"/>
            <a:ext cx="347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인기있는 나라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개국에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대해서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장의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jpg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를 직접 수집하여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Img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 저장</a:t>
            </a:r>
            <a:endParaRPr lang="ko-KR" altLang="en-US" sz="20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095A568-9865-4C08-B274-7386438200C0}"/>
              </a:ext>
            </a:extLst>
          </p:cNvPr>
          <p:cNvSpPr txBox="1"/>
          <p:nvPr/>
        </p:nvSpPr>
        <p:spPr>
          <a:xfrm>
            <a:off x="4366932" y="3905868"/>
            <a:ext cx="347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Selenium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을 이용하여 매일 정보 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나라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별 태그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수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나라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별 인기  </a:t>
            </a:r>
            <a:r>
              <a:rPr lang="en-US" altLang="ko-KR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최신  게시물 </a:t>
            </a:r>
            <a:r>
              <a:rPr lang="en-US" altLang="ko-KR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개에 있는 태그 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4423309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8470605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2050" name="Picture 2" descr="C:\Users\student\Downloads\deskt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08" y="338683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25" y="338088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845169" y="3594097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오른쪽 화살표 20"/>
          <p:cNvSpPr/>
          <p:nvPr/>
        </p:nvSpPr>
        <p:spPr>
          <a:xfrm flipH="1">
            <a:off x="2845169" y="4242174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2762" y="4763678"/>
            <a:ext cx="1439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HTTP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3993" y="4975140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Client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0058" y="5000885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Server</a:t>
            </a:r>
          </a:p>
        </p:txBody>
      </p:sp>
      <p:pic>
        <p:nvPicPr>
          <p:cNvPr id="2053" name="Picture 5" descr="C:\Users\student\Downloads\online-sh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058" y="338088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571050" y="4982009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DB Server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7152596" y="3594097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오른쪽 화살표 34"/>
          <p:cNvSpPr/>
          <p:nvPr/>
        </p:nvSpPr>
        <p:spPr>
          <a:xfrm flipH="1">
            <a:off x="7152596" y="4242174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9048" y="2887117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page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요청</a:t>
            </a:r>
            <a:endParaRPr lang="en-US" altLang="ko-KR" sz="3200" b="1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12391" y="2908541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조회</a:t>
            </a:r>
            <a:endParaRPr lang="en-US" altLang="ko-KR" sz="3200" b="1" dirty="0" smtClean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7926" y="4763678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R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eturn</a:t>
            </a:r>
          </a:p>
        </p:txBody>
      </p:sp>
    </p:spTree>
    <p:extLst>
      <p:ext uri="{BB962C8B-B14F-4D97-AF65-F5344CB8AC3E}">
        <p14:creationId xmlns:p14="http://schemas.microsoft.com/office/powerpoint/2010/main" val="34123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xmlns="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 및 프로그램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3074" name="Picture 2" descr="C:\Users\student\Desktop\logo\aw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8" y="2923775"/>
            <a:ext cx="1966767" cy="117711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udent\Desktop\logo\bs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12" y="2776608"/>
            <a:ext cx="3348837" cy="144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tudent\Desktop\logo\jinj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50" y="3622873"/>
            <a:ext cx="933688" cy="88217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tudent\Desktop\logo\jupy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0" y="3743042"/>
            <a:ext cx="1616040" cy="187298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student\Desktop\logo\nump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82" y="4004194"/>
            <a:ext cx="2400000" cy="180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tudent\Desktop\logo\seleniu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14" y="4505047"/>
            <a:ext cx="2879550" cy="144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student\Desktop\logo\pyth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9" y="4679537"/>
            <a:ext cx="3793109" cy="112465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student\Desktop\logo\bootstra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18" y="3136608"/>
            <a:ext cx="2160000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tudent\Desktop\logo\Jquer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15" y="2284438"/>
            <a:ext cx="2723203" cy="74841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student\Desktop\logo\HTM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4649047"/>
            <a:ext cx="1080000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student\Desktop\logo\cs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01" y="2432330"/>
            <a:ext cx="770328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student\Desktop\logo\data.gif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000" r="95500">
                        <a14:foregroundMark x1="37000" y1="46000" x2="37000" y2="46000"/>
                        <a14:foregroundMark x1="52500" y1="49500" x2="52500" y2="49500"/>
                        <a14:foregroundMark x1="14500" y1="50000" x2="14500" y2="50000"/>
                        <a14:foregroundMark x1="6000" y1="44500" x2="6000" y2="44500"/>
                        <a14:foregroundMark x1="3000" y1="48500" x2="3000" y2="48500"/>
                        <a14:foregroundMark x1="64000" y1="46000" x2="64000" y2="46000"/>
                        <a14:foregroundMark x1="62000" y1="46000" x2="62000" y2="46000"/>
                        <a14:foregroundMark x1="71500" y1="46500" x2="71500" y2="46500"/>
                        <a14:foregroundMark x1="63500" y1="55500" x2="63500" y2="55500"/>
                        <a14:foregroundMark x1="71500" y1="55500" x2="71500" y2="55500"/>
                        <a14:foregroundMark x1="78000" y1="55000" x2="78000" y2="55000"/>
                        <a14:foregroundMark x1="84000" y1="55500" x2="84000" y2="55500"/>
                        <a14:foregroundMark x1="91500" y1="55500" x2="91500" y2="55500"/>
                        <a14:foregroundMark x1="95500" y1="54000" x2="95500" y2="54000"/>
                        <a14:foregroundMark x1="23000" y1="45000" x2="23000" y2="45000"/>
                        <a14:backgroundMark x1="61500" y1="42000" x2="69000" y2="47500"/>
                        <a14:backgroundMark x1="76500" y1="45500" x2="57000" y2="46000"/>
                        <a14:backgroundMark x1="79000" y1="47500" x2="62500" y2="48500"/>
                        <a14:backgroundMark x1="58500" y1="46500" x2="79000" y2="46500"/>
                        <a14:backgroundMark x1="9500" y1="52000" x2="9500" y2="52000"/>
                        <a14:backgroundMark x1="51500" y1="49000" x2="51500" y2="49000"/>
                        <a14:backgroundMark x1="77000" y1="54000" x2="77000" y2="54000"/>
                        <a14:backgroundMark x1="94500" y1="52000" x2="94500" y2="52000"/>
                        <a14:backgroundMark x1="92500" y1="56500" x2="92500" y2="56500"/>
                        <a14:backgroundMark x1="91500" y1="56500" x2="91500" y2="56500"/>
                        <a14:backgroundMark x1="79000" y1="56500" x2="790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18" y="1809750"/>
            <a:ext cx="1629290" cy="162929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student\Desktop\logo\GoogleMap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2312856"/>
            <a:ext cx="710760" cy="72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530</Words>
  <Application>Microsoft Office PowerPoint</Application>
  <PresentationFormat>사용자 지정</PresentationFormat>
  <Paragraphs>213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6" baseType="lpstr">
      <vt:lpstr>굴림</vt:lpstr>
      <vt:lpstr>Arial</vt:lpstr>
      <vt:lpstr>나눔바른펜</vt:lpstr>
      <vt:lpstr>나눔스퀘어 ExtraBold</vt:lpstr>
      <vt:lpstr>나눔고딕</vt:lpstr>
      <vt:lpstr>10X10</vt:lpstr>
      <vt:lpstr>KoPub돋움체 Bold</vt:lpstr>
      <vt:lpstr>나눔스퀘어 Bold</vt:lpstr>
      <vt:lpstr>Microsoft GothicNeo</vt:lpstr>
      <vt:lpstr>Billabong</vt:lpstr>
      <vt:lpstr>맑은 고딕</vt:lpstr>
      <vt:lpstr>Gisha</vt:lpstr>
      <vt:lpstr>나눔스퀘어</vt:lpstr>
      <vt:lpstr>KoPub돋움체 Medium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영인</dc:creator>
  <cp:lastModifiedBy>student</cp:lastModifiedBy>
  <cp:revision>61</cp:revision>
  <dcterms:created xsi:type="dcterms:W3CDTF">2019-01-30T04:23:44Z</dcterms:created>
  <dcterms:modified xsi:type="dcterms:W3CDTF">2019-01-31T04:39:38Z</dcterms:modified>
</cp:coreProperties>
</file>